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20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9.2384320015553606E-2"/>
          <c:y val="3.8807440274575881E-2"/>
          <c:w val="0.55206948089822105"/>
          <c:h val="0.60283935216424711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Участвуют стихийно</c:v>
                </c:pt>
              </c:strCache>
            </c:strRef>
          </c:tx>
          <c:invertIfNegative val="1"/>
          <c:cat>
            <c:strRef>
              <c:f>Лист1!$A$2:$A$5</c:f>
              <c:strCache>
                <c:ptCount val="2"/>
                <c:pt idx="0">
                  <c:v>2019-2020</c:v>
                </c:pt>
                <c:pt idx="1">
                  <c:v>2020-2021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Активно участвуют</c:v>
                </c:pt>
              </c:strCache>
            </c:strRef>
          </c:tx>
          <c:invertIfNegative val="1"/>
          <c:cat>
            <c:strRef>
              <c:f>Лист1!$A$2:$A$5</c:f>
              <c:strCache>
                <c:ptCount val="2"/>
                <c:pt idx="0">
                  <c:v>2019-2020</c:v>
                </c:pt>
                <c:pt idx="1">
                  <c:v>2020-2021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 участвовали</c:v>
                </c:pt>
              </c:strCache>
            </c:strRef>
          </c:tx>
          <c:invertIfNegative val="1"/>
          <c:cat>
            <c:strRef>
              <c:f>Лист1!$A$2:$A$5</c:f>
              <c:strCache>
                <c:ptCount val="2"/>
                <c:pt idx="0">
                  <c:v>2019-2020</c:v>
                </c:pt>
                <c:pt idx="1">
                  <c:v>2020-2021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8081280"/>
        <c:axId val="129734144"/>
      </c:barChart>
      <c:catAx>
        <c:axId val="128081280"/>
        <c:scaling>
          <c:orientation val="minMax"/>
        </c:scaling>
        <c:delete val="1"/>
        <c:axPos val="b"/>
        <c:majorTickMark val="cross"/>
        <c:minorTickMark val="cross"/>
        <c:tickLblPos val="nextTo"/>
        <c:crossAx val="129734144"/>
        <c:crosses val="autoZero"/>
        <c:auto val="1"/>
        <c:lblAlgn val="ctr"/>
        <c:lblOffset val="100"/>
        <c:noMultiLvlLbl val="1"/>
      </c:catAx>
      <c:valAx>
        <c:axId val="129734144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128081280"/>
        <c:crosses val="autoZero"/>
        <c:crossBetween val="between"/>
      </c:valAx>
    </c:plotArea>
    <c:legend>
      <c:legendPos val="r"/>
      <c:layout/>
      <c:overlay val="1"/>
    </c:legend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16.11.2021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207170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«Лучшее объединение классных руководителей» Муниципальное бюджетное общеобразовательное учреждение средняя общеобразовательная школа имени Героя Советского Союза Г.А. </a:t>
            </a:r>
            <a:r>
              <a:rPr lang="ru-RU" sz="2400" dirty="0" err="1" smtClean="0"/>
              <a:t>Скушникова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smtClean="0"/>
              <a:t>п. </a:t>
            </a:r>
            <a:r>
              <a:rPr lang="ru-RU" sz="2400" dirty="0" err="1" smtClean="0"/>
              <a:t>Циммермановка</a:t>
            </a:r>
            <a:r>
              <a:rPr lang="ru-RU" sz="2400" dirty="0" smtClean="0"/>
              <a:t> </a:t>
            </a:r>
            <a:r>
              <a:rPr lang="ru-RU" sz="2400" dirty="0" err="1" smtClean="0"/>
              <a:t>Ульчского</a:t>
            </a:r>
            <a:r>
              <a:rPr lang="ru-RU" sz="2400" dirty="0" smtClean="0"/>
              <a:t> муниципального района Хабаровского края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2928934"/>
            <a:ext cx="7772400" cy="188237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Шаламов Александр Юрьевич</a:t>
            </a:r>
          </a:p>
          <a:p>
            <a:pPr algn="ctr"/>
            <a:r>
              <a:rPr lang="ru-RU" dirty="0" smtClean="0"/>
              <a:t>Заместитель директора по воспитательной работе МБОУ СОШ п. </a:t>
            </a:r>
            <a:r>
              <a:rPr lang="ru-RU" dirty="0" err="1" smtClean="0"/>
              <a:t>Циммермановка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Календарный план </a:t>
            </a:r>
            <a:br>
              <a:rPr lang="ru-RU" sz="2400" dirty="0" smtClean="0"/>
            </a:br>
            <a:r>
              <a:rPr lang="ru-RU" sz="2400" dirty="0" smtClean="0"/>
              <a:t>воспитательной работы </a:t>
            </a:r>
            <a:br>
              <a:rPr lang="ru-RU" sz="2400" dirty="0" smtClean="0"/>
            </a:br>
            <a:r>
              <a:rPr lang="ru-RU" sz="2400" dirty="0" smtClean="0"/>
              <a:t>1-4 классы</a:t>
            </a:r>
            <a:endParaRPr lang="ru-RU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495" t="17783" r="6495" b="11189"/>
          <a:stretch>
            <a:fillRect/>
          </a:stretch>
        </p:blipFill>
        <p:spPr bwMode="auto">
          <a:xfrm>
            <a:off x="357158" y="1357298"/>
            <a:ext cx="8401109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/>
              <a:t>Календарный план </a:t>
            </a:r>
            <a:br>
              <a:rPr lang="ru-RU" sz="2000" dirty="0" smtClean="0"/>
            </a:br>
            <a:r>
              <a:rPr lang="ru-RU" sz="2000" dirty="0" smtClean="0"/>
              <a:t>воспитательной работы </a:t>
            </a:r>
            <a:br>
              <a:rPr lang="ru-RU" sz="2000" dirty="0" smtClean="0"/>
            </a:br>
            <a:r>
              <a:rPr lang="ru-RU" sz="2000" dirty="0" smtClean="0"/>
              <a:t>5-9 классы</a:t>
            </a:r>
            <a:endParaRPr lang="ru-RU" sz="20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495" t="19361" r="6495" b="8032"/>
          <a:stretch>
            <a:fillRect/>
          </a:stretch>
        </p:blipFill>
        <p:spPr bwMode="auto">
          <a:xfrm>
            <a:off x="428596" y="1571612"/>
            <a:ext cx="837067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Календарный план </a:t>
            </a:r>
            <a:br>
              <a:rPr lang="ru-RU" sz="2400" dirty="0" smtClean="0"/>
            </a:br>
            <a:r>
              <a:rPr lang="ru-RU" sz="2400" dirty="0" smtClean="0"/>
              <a:t>воспитательной работы </a:t>
            </a:r>
            <a:br>
              <a:rPr lang="ru-RU" sz="2400" dirty="0" smtClean="0"/>
            </a:br>
            <a:r>
              <a:rPr lang="ru-RU" sz="2400" dirty="0" smtClean="0"/>
              <a:t>10-11 классы</a:t>
            </a:r>
            <a:endParaRPr lang="ru-RU" sz="24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495" t="17783" r="6495" b="9610"/>
          <a:stretch>
            <a:fillRect/>
          </a:stretch>
        </p:blipFill>
        <p:spPr bwMode="auto">
          <a:xfrm>
            <a:off x="142844" y="1643050"/>
            <a:ext cx="882725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Анализ работы в воспитании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Организация  работы исследовательских групп;</a:t>
            </a:r>
          </a:p>
          <a:p>
            <a:r>
              <a:rPr lang="ru-RU" dirty="0" smtClean="0"/>
              <a:t>Диагностика развития классного коллектива;</a:t>
            </a:r>
          </a:p>
          <a:p>
            <a:r>
              <a:rPr lang="ru-RU" dirty="0" smtClean="0"/>
              <a:t>Организация и проведение классных проектов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Перспективные </a:t>
            </a:r>
            <a:br>
              <a:rPr lang="ru-RU" dirty="0" smtClean="0"/>
            </a:br>
            <a:r>
              <a:rPr lang="ru-RU" dirty="0" smtClean="0"/>
              <a:t>направления в работе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Достижения МО классных руководителей</a:t>
            </a:r>
            <a:endParaRPr lang="ru-RU" dirty="0"/>
          </a:p>
        </p:txBody>
      </p:sp>
      <p:pic>
        <p:nvPicPr>
          <p:cNvPr id="2050" name="Picture 2" descr="C:\Users\Пользователь\Desktop\Дипломы 2016\2020\9625-611244-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3199132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ользователь\Desktop\Дипломы 2016\2020\Сертификат рдш Шаламов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1484784"/>
            <a:ext cx="317324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700" dirty="0">
                <a:solidFill>
                  <a:srgbClr val="464646"/>
                </a:solidFill>
              </a:rPr>
              <a:t>Достижения МО классных руководителей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2" t="8641" r="15651" b="4620"/>
          <a:stretch/>
        </p:blipFill>
        <p:spPr bwMode="auto">
          <a:xfrm>
            <a:off x="467545" y="1484785"/>
            <a:ext cx="4248472" cy="2956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1" t="9397" r="15791" b="5489"/>
          <a:stretch/>
        </p:blipFill>
        <p:spPr bwMode="auto">
          <a:xfrm>
            <a:off x="4476788" y="3140968"/>
            <a:ext cx="4149061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0400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300" dirty="0">
                <a:solidFill>
                  <a:srgbClr val="464646"/>
                </a:solidFill>
              </a:rPr>
              <a:t>Достижения МО классных руководителей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2" t="7954" r="15442" b="4868"/>
          <a:stretch/>
        </p:blipFill>
        <p:spPr bwMode="auto">
          <a:xfrm>
            <a:off x="487634" y="1484784"/>
            <a:ext cx="4228382" cy="2954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2" t="8548" r="15651" b="4743"/>
          <a:stretch/>
        </p:blipFill>
        <p:spPr bwMode="auto">
          <a:xfrm>
            <a:off x="4427984" y="3284983"/>
            <a:ext cx="4320479" cy="3014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0935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Проект «Музей и дети»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4220498" cy="2811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17032"/>
            <a:ext cx="4207501" cy="2802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77968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648072"/>
          </a:xfrm>
        </p:spPr>
        <p:txBody>
          <a:bodyPr>
            <a:normAutofit fontScale="90000"/>
          </a:bodyPr>
          <a:lstStyle/>
          <a:p>
            <a:pPr marL="365760" lvl="0" indent="-256032" algn="ctr">
              <a:spcBef>
                <a:spcPts val="0"/>
              </a:spcBef>
            </a:pPr>
            <a:r>
              <a:rPr lang="ru-RU" sz="2700" b="0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  <a:t>Изучение, обсуждение </a:t>
            </a:r>
            <a:r>
              <a:rPr lang="ru-RU" sz="2700" b="0" dirty="0">
                <a:solidFill>
                  <a:prstClr val="black"/>
                </a:solidFill>
                <a:effectLst/>
                <a:ea typeface="+mn-ea"/>
                <a:cs typeface="+mn-cs"/>
              </a:rPr>
              <a:t>документов и </a:t>
            </a:r>
            <a:r>
              <a:rPr lang="ru-RU" sz="2700" b="0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  <a:t/>
            </a:r>
            <a:br>
              <a:rPr lang="ru-RU" sz="2700" b="0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</a:br>
            <a:r>
              <a:rPr lang="ru-RU" sz="2700" b="0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  <a:t>передового </a:t>
            </a:r>
            <a:r>
              <a:rPr lang="ru-RU" sz="2700" b="0" dirty="0">
                <a:solidFill>
                  <a:prstClr val="black"/>
                </a:solidFill>
                <a:effectLst/>
                <a:ea typeface="+mn-ea"/>
                <a:cs typeface="+mn-cs"/>
              </a:rPr>
              <a:t>педагогического опыта</a:t>
            </a:r>
            <a:r>
              <a:rPr lang="ru-RU" sz="2200" b="0" dirty="0">
                <a:solidFill>
                  <a:prstClr val="black"/>
                </a:solidFill>
                <a:effectLst/>
                <a:ea typeface="+mn-ea"/>
                <a:cs typeface="+mn-cs"/>
              </a:rPr>
              <a:t/>
            </a:r>
            <a:br>
              <a:rPr lang="ru-RU" sz="2200" b="0" dirty="0">
                <a:solidFill>
                  <a:prstClr val="black"/>
                </a:solidFill>
                <a:effectLst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45"/>
          <a:stretch/>
        </p:blipFill>
        <p:spPr bwMode="auto">
          <a:xfrm>
            <a:off x="467544" y="1628800"/>
            <a:ext cx="3600400" cy="3450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780928"/>
            <a:ext cx="4800533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4942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/>
              <a:t>Методическое объединение </a:t>
            </a:r>
            <a:br>
              <a:rPr lang="ru-RU" sz="2000" dirty="0" smtClean="0"/>
            </a:br>
            <a:r>
              <a:rPr lang="ru-RU" sz="2000" dirty="0" smtClean="0"/>
              <a:t>классных руководителей 1-11 классы</a:t>
            </a:r>
            <a:endParaRPr lang="ru-RU" sz="2000" dirty="0"/>
          </a:p>
        </p:txBody>
      </p:sp>
      <p:pic>
        <p:nvPicPr>
          <p:cNvPr id="1026" name="Picture 2" descr="C:\Users\Пользователь\Desktop\G_5y31zlxs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39" y="1481138"/>
            <a:ext cx="6880322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0" dirty="0" err="1" smtClean="0">
                <a:solidFill>
                  <a:srgbClr val="000000"/>
                </a:solidFill>
                <a:effectLst/>
                <a:latin typeface="-apple-system"/>
              </a:rPr>
              <a:t>Квест</a:t>
            </a:r>
            <a:r>
              <a:rPr lang="ru-RU" b="0" dirty="0" smtClean="0">
                <a:solidFill>
                  <a:srgbClr val="000000"/>
                </a:solidFill>
                <a:effectLst/>
                <a:latin typeface="-apple-system"/>
              </a:rPr>
              <a:t>-игра </a:t>
            </a:r>
            <a:r>
              <a:rPr lang="ru-RU" b="0" dirty="0">
                <a:solidFill>
                  <a:srgbClr val="000000"/>
                </a:solidFill>
                <a:effectLst/>
                <a:latin typeface="-apple-system"/>
              </a:rPr>
              <a:t>«</a:t>
            </a:r>
            <a:r>
              <a:rPr lang="ru-RU" b="0" dirty="0" err="1">
                <a:solidFill>
                  <a:srgbClr val="000000"/>
                </a:solidFill>
                <a:effectLst/>
                <a:latin typeface="-apple-system"/>
              </a:rPr>
              <a:t>Космонавтик</a:t>
            </a:r>
            <a:r>
              <a:rPr lang="ru-RU" b="0" dirty="0">
                <a:solidFill>
                  <a:srgbClr val="000000"/>
                </a:solidFill>
                <a:effectLst/>
                <a:latin typeface="-apple-system"/>
              </a:rPr>
              <a:t>»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4032448" cy="3025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717031"/>
            <a:ext cx="3936440" cy="2952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302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Квалификация – ВКК -2; 1КК – 1; соответствие занимаемой должности – 6.</a:t>
            </a:r>
          </a:p>
          <a:p>
            <a:r>
              <a:rPr lang="ru-RU" dirty="0" smtClean="0"/>
              <a:t>Образование – высшее – 5; среднее специальное – 4.</a:t>
            </a:r>
          </a:p>
          <a:p>
            <a:r>
              <a:rPr lang="ru-RU" dirty="0" smtClean="0"/>
              <a:t>Количество детей - 167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Классный руководитель – кто он?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Модернизация воспитательной деятельности образовательной организации: внедрение программы воспитания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Методическая тема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Цели и задачи МО </a:t>
            </a:r>
            <a:br>
              <a:rPr lang="ru-RU" dirty="0" smtClean="0"/>
            </a:br>
            <a:r>
              <a:rPr lang="ru-RU" dirty="0" smtClean="0"/>
              <a:t>классных руководителей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Цель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/>
          </a:bodyPr>
          <a:lstStyle/>
          <a:p>
            <a:r>
              <a:rPr lang="ru-RU" i="1" dirty="0" smtClean="0"/>
              <a:t>Совершенствование и повышение эффективности воспитательной работы в школе с целью формирования гармонически развитой личности, готовой и способной полноценно выполнять систему социальных ролей.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Autofit/>
          </a:bodyPr>
          <a:lstStyle/>
          <a:p>
            <a:pPr lvl="0"/>
            <a:r>
              <a:rPr lang="ru-RU" sz="1100" i="1" dirty="0" smtClean="0"/>
              <a:t>Формирование теоретической и практической базы педагогов для моделирования системы воспитания в классе в связи с внедрением программы воспитания.</a:t>
            </a:r>
          </a:p>
          <a:p>
            <a:pPr lvl="0"/>
            <a:r>
              <a:rPr lang="ru-RU" sz="1100" i="1" dirty="0" smtClean="0"/>
              <a:t>Изучить и проанализировать состояние  воспитательной работы  в классах, выявить и предупредить недостатки, затруднения в работе классных руководителей.</a:t>
            </a:r>
          </a:p>
          <a:p>
            <a:pPr lvl="0"/>
            <a:r>
              <a:rPr lang="ru-RU" sz="1100" i="1" dirty="0" smtClean="0"/>
              <a:t>Повысить эффективность работы классных руководителей (самоанализ деятельности, анализ воспитательной работы, работа над методическими темами и темами по самообразованию).</a:t>
            </a:r>
          </a:p>
          <a:p>
            <a:pPr lvl="0"/>
            <a:r>
              <a:rPr lang="ru-RU" sz="1100" i="1" dirty="0" smtClean="0"/>
              <a:t>Развивать творческие способности классных  руководителей, педагогов  и учащихся  в учебно-воспитательном пространстве через участие в конкурсах различных уровней.</a:t>
            </a:r>
          </a:p>
          <a:p>
            <a:pPr lvl="0"/>
            <a:r>
              <a:rPr lang="ru-RU" sz="1100" i="1" dirty="0" smtClean="0"/>
              <a:t>Изучить и обобщить интересный опыт  работы классных руководителей.</a:t>
            </a:r>
          </a:p>
          <a:p>
            <a:r>
              <a:rPr lang="ru-RU" sz="1100" i="1" dirty="0" smtClean="0"/>
              <a:t>Оказать помощь в повышении компетентности и профессионального мастерства каждого классного руководителя,  в совершенствовании форм и методов организации воспитательной работы.</a:t>
            </a:r>
            <a:endParaRPr lang="ru-RU" sz="1100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Направление деятельности и основные формы работы МО классных руководителей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Направление деятельности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Основные формы работы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Заседание МО</a:t>
            </a:r>
          </a:p>
          <a:p>
            <a:r>
              <a:rPr lang="ru-RU" sz="1800" dirty="0" smtClean="0"/>
              <a:t>Изучение нормативных документов</a:t>
            </a:r>
          </a:p>
          <a:p>
            <a:r>
              <a:rPr lang="ru-RU" sz="1800" dirty="0" smtClean="0"/>
              <a:t>Тематическое консультирование</a:t>
            </a:r>
          </a:p>
          <a:p>
            <a:r>
              <a:rPr lang="ru-RU" sz="1800" dirty="0" smtClean="0"/>
              <a:t>Самообразование</a:t>
            </a:r>
          </a:p>
          <a:p>
            <a:r>
              <a:rPr lang="ru-RU" sz="1800" dirty="0" smtClean="0"/>
              <a:t>Изучение педагогического опыта классных руководителей</a:t>
            </a:r>
          </a:p>
          <a:p>
            <a:r>
              <a:rPr lang="ru-RU" sz="1800" dirty="0" smtClean="0"/>
              <a:t>Мониторинг эффективности воспитательного процесса</a:t>
            </a:r>
            <a:endParaRPr lang="ru-RU" sz="18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 совещания, семинары, круглые столы, планёрки;</a:t>
            </a:r>
          </a:p>
          <a:p>
            <a:r>
              <a:rPr lang="ru-RU" dirty="0" smtClean="0"/>
              <a:t>творческие отчёты классных руководителей;</a:t>
            </a:r>
          </a:p>
          <a:p>
            <a:r>
              <a:rPr lang="ru-RU" dirty="0" smtClean="0"/>
              <a:t> открытые классные часы и мероприятия;</a:t>
            </a:r>
          </a:p>
          <a:p>
            <a:r>
              <a:rPr lang="ru-RU" dirty="0" smtClean="0"/>
              <a:t> доклады, сообщения, презентации;</a:t>
            </a:r>
          </a:p>
          <a:p>
            <a:r>
              <a:rPr lang="ru-RU" dirty="0" smtClean="0"/>
              <a:t>изучение и обсуждение документов и передового педагогического опыта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Портфель классного руководителя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0467" t="28831" r="29580" b="38022"/>
          <a:stretch>
            <a:fillRect/>
          </a:stretch>
        </p:blipFill>
        <p:spPr bwMode="auto">
          <a:xfrm>
            <a:off x="928662" y="1643050"/>
            <a:ext cx="7807153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5" y="1481138"/>
          <a:ext cx="8786874" cy="3090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58"/>
                <a:gridCol w="2928958"/>
                <a:gridCol w="2928958"/>
              </a:tblGrid>
              <a:tr h="769663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2019 – 2020 </a:t>
                      </a:r>
                    </a:p>
                    <a:p>
                      <a:pPr algn="ctr"/>
                      <a:r>
                        <a:rPr lang="ru-RU" dirty="0" smtClean="0"/>
                        <a:t>учебный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2020 – 2021 </a:t>
                      </a:r>
                    </a:p>
                    <a:p>
                      <a:pPr algn="ctr"/>
                      <a:r>
                        <a:rPr lang="ru-RU" dirty="0" smtClean="0"/>
                        <a:t>учебный год</a:t>
                      </a:r>
                    </a:p>
                  </a:txBody>
                  <a:tcPr/>
                </a:tc>
              </a:tr>
              <a:tr h="44591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Выступления: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</a:tr>
              <a:tr h="44591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 МО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1429376">
                <a:tc>
                  <a:txBody>
                    <a:bodyPr/>
                    <a:lstStyle/>
                    <a:p>
                      <a:pPr algn="ctr"/>
                      <a:r>
                        <a:rPr kumimoji="0" lang="ru-RU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Мероприятия (конкурсы, открытые классные часы, семинары)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Участие классных руководителей в методической работе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РАБОЧАЯ ПРОГРАММА ВОСПИТАНИЯ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495" t="16205" r="6495" b="11189"/>
          <a:stretch>
            <a:fillRect/>
          </a:stretch>
        </p:blipFill>
        <p:spPr bwMode="auto">
          <a:xfrm>
            <a:off x="571472" y="1214422"/>
            <a:ext cx="837067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172</TotalTime>
  <Words>384</Words>
  <Application>Microsoft Office PowerPoint</Application>
  <PresentationFormat>Экран (4:3)</PresentationFormat>
  <Paragraphs>62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Открытая</vt:lpstr>
      <vt:lpstr>«Лучшее объединение классных руководителей» Муниципальное бюджетное общеобразовательное учреждение средняя общеобразовательная школа имени Героя Советского Союза Г.А. Скушникова  п. Циммермановка Ульчского муниципального района Хабаровского края</vt:lpstr>
      <vt:lpstr>Методическое объединение  классных руководителей 1-11 классы</vt:lpstr>
      <vt:lpstr>Классный руководитель – кто он?</vt:lpstr>
      <vt:lpstr>Методическая тема</vt:lpstr>
      <vt:lpstr>Цели и задачи МО  классных руководителей </vt:lpstr>
      <vt:lpstr>Направление деятельности и основные формы работы МО классных руководителей</vt:lpstr>
      <vt:lpstr>Портфель классного руководителя</vt:lpstr>
      <vt:lpstr>Участие классных руководителей в методической работе</vt:lpstr>
      <vt:lpstr>РАБОЧАЯ ПРОГРАММА ВОСПИТАНИЯ  </vt:lpstr>
      <vt:lpstr>Календарный план  воспитательной работы  1-4 классы</vt:lpstr>
      <vt:lpstr>Календарный план  воспитательной работы  5-9 классы</vt:lpstr>
      <vt:lpstr>Календарный план  воспитательной работы  10-11 классы</vt:lpstr>
      <vt:lpstr>Анализ работы в воспитании</vt:lpstr>
      <vt:lpstr>Перспективные  направления в работе</vt:lpstr>
      <vt:lpstr>Достижения МО классных руководителей</vt:lpstr>
      <vt:lpstr>Достижения МО классных руководителей</vt:lpstr>
      <vt:lpstr>Достижения МО классных руководителей</vt:lpstr>
      <vt:lpstr>Проект «Музей и дети»</vt:lpstr>
      <vt:lpstr>Изучение, обсуждение документов и  передового педагогического опыта </vt:lpstr>
      <vt:lpstr>Квест-игра «Космонавтик»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«Лучшее объединение классных руководителей» Муниципальное бюджетное общеобразовательное учреждение средняя общеобразовательная школа имени Героя Советского Союза Г.А. Скушникова  п. Циммермановка Ульчского муниципального района Хабаровского края</dc:title>
  <cp:lastModifiedBy>Пользователь</cp:lastModifiedBy>
  <cp:revision>22</cp:revision>
  <dcterms:modified xsi:type="dcterms:W3CDTF">2021-11-16T09:22:51Z</dcterms:modified>
</cp:coreProperties>
</file>