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5376863" cy="7169150" type="B5ISO"/>
  <p:notesSz cx="6858000" cy="9947275"/>
  <p:defaultTextStyle>
    <a:defPPr>
      <a:defRPr lang="ru-RU"/>
    </a:defPPr>
    <a:lvl1pPr marL="0" algn="l" defTabSz="771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5764" algn="l" defTabSz="771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71527" algn="l" defTabSz="771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57292" algn="l" defTabSz="771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43055" algn="l" defTabSz="771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28819" algn="l" defTabSz="771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14582" algn="l" defTabSz="771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00347" algn="l" defTabSz="771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86110" algn="l" defTabSz="771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8">
          <p15:clr>
            <a:srgbClr val="A4A3A4"/>
          </p15:clr>
        </p15:guide>
        <p15:guide id="2" pos="169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974" y="60"/>
      </p:cViewPr>
      <p:guideLst>
        <p:guide orient="horz" pos="2258"/>
        <p:guide pos="169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3265" y="2227087"/>
            <a:ext cx="4570334" cy="153672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6530" y="4062519"/>
            <a:ext cx="3763804" cy="18321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5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1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43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28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14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00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86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263A-C59B-4C65-A2EC-C5C905CB7FB4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D52B-F3B0-4215-B8C5-65D3A6FF2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76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263A-C59B-4C65-A2EC-C5C905CB7FB4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D52B-F3B0-4215-B8C5-65D3A6FF2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811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192754" y="383352"/>
            <a:ext cx="680509" cy="815490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1226" y="383352"/>
            <a:ext cx="1951913" cy="815490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263A-C59B-4C65-A2EC-C5C905CB7FB4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D52B-F3B0-4215-B8C5-65D3A6FF2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14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263A-C59B-4C65-A2EC-C5C905CB7FB4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D52B-F3B0-4215-B8C5-65D3A6FF2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528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4735" y="4606843"/>
            <a:ext cx="4570334" cy="1423873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4735" y="3038594"/>
            <a:ext cx="4570334" cy="1568250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57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715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572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4305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2881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1458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0034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08611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263A-C59B-4C65-A2EC-C5C905CB7FB4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D52B-F3B0-4215-B8C5-65D3A6FF2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79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1225" y="2230404"/>
            <a:ext cx="1316211" cy="6307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57052" y="2230404"/>
            <a:ext cx="1316211" cy="6307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263A-C59B-4C65-A2EC-C5C905CB7FB4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D52B-F3B0-4215-B8C5-65D3A6FF2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132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843" y="287098"/>
            <a:ext cx="4839177" cy="1194858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8843" y="1604763"/>
            <a:ext cx="2375716" cy="668788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5764" indent="0">
              <a:buNone/>
              <a:defRPr sz="1700" b="1"/>
            </a:lvl2pPr>
            <a:lvl3pPr marL="771527" indent="0">
              <a:buNone/>
              <a:defRPr sz="1500" b="1"/>
            </a:lvl3pPr>
            <a:lvl4pPr marL="1157292" indent="0">
              <a:buNone/>
              <a:defRPr sz="1300" b="1"/>
            </a:lvl4pPr>
            <a:lvl5pPr marL="1543055" indent="0">
              <a:buNone/>
              <a:defRPr sz="1300" b="1"/>
            </a:lvl5pPr>
            <a:lvl6pPr marL="1928819" indent="0">
              <a:buNone/>
              <a:defRPr sz="1300" b="1"/>
            </a:lvl6pPr>
            <a:lvl7pPr marL="2314582" indent="0">
              <a:buNone/>
              <a:defRPr sz="1300" b="1"/>
            </a:lvl7pPr>
            <a:lvl8pPr marL="2700347" indent="0">
              <a:buNone/>
              <a:defRPr sz="1300" b="1"/>
            </a:lvl8pPr>
            <a:lvl9pPr marL="308611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8843" y="2273550"/>
            <a:ext cx="2375716" cy="4130559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731373" y="1604763"/>
            <a:ext cx="2376648" cy="668788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5764" indent="0">
              <a:buNone/>
              <a:defRPr sz="1700" b="1"/>
            </a:lvl2pPr>
            <a:lvl3pPr marL="771527" indent="0">
              <a:buNone/>
              <a:defRPr sz="1500" b="1"/>
            </a:lvl3pPr>
            <a:lvl4pPr marL="1157292" indent="0">
              <a:buNone/>
              <a:defRPr sz="1300" b="1"/>
            </a:lvl4pPr>
            <a:lvl5pPr marL="1543055" indent="0">
              <a:buNone/>
              <a:defRPr sz="1300" b="1"/>
            </a:lvl5pPr>
            <a:lvl6pPr marL="1928819" indent="0">
              <a:buNone/>
              <a:defRPr sz="1300" b="1"/>
            </a:lvl6pPr>
            <a:lvl7pPr marL="2314582" indent="0">
              <a:buNone/>
              <a:defRPr sz="1300" b="1"/>
            </a:lvl7pPr>
            <a:lvl8pPr marL="2700347" indent="0">
              <a:buNone/>
              <a:defRPr sz="1300" b="1"/>
            </a:lvl8pPr>
            <a:lvl9pPr marL="308611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731373" y="2273550"/>
            <a:ext cx="2376648" cy="4130559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263A-C59B-4C65-A2EC-C5C905CB7FB4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D52B-F3B0-4215-B8C5-65D3A6FF2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053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263A-C59B-4C65-A2EC-C5C905CB7FB4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D52B-F3B0-4215-B8C5-65D3A6FF2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76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263A-C59B-4C65-A2EC-C5C905CB7FB4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D52B-F3B0-4215-B8C5-65D3A6FF2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56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844" y="285439"/>
            <a:ext cx="1768951" cy="1214773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02205" y="285441"/>
            <a:ext cx="3005815" cy="6118671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68844" y="1500212"/>
            <a:ext cx="1768951" cy="4903898"/>
          </a:xfrm>
        </p:spPr>
        <p:txBody>
          <a:bodyPr/>
          <a:lstStyle>
            <a:lvl1pPr marL="0" indent="0">
              <a:buNone/>
              <a:defRPr sz="1200"/>
            </a:lvl1pPr>
            <a:lvl2pPr marL="385764" indent="0">
              <a:buNone/>
              <a:defRPr sz="1000"/>
            </a:lvl2pPr>
            <a:lvl3pPr marL="771527" indent="0">
              <a:buNone/>
              <a:defRPr sz="800"/>
            </a:lvl3pPr>
            <a:lvl4pPr marL="1157292" indent="0">
              <a:buNone/>
              <a:defRPr sz="700"/>
            </a:lvl4pPr>
            <a:lvl5pPr marL="1543055" indent="0">
              <a:buNone/>
              <a:defRPr sz="700"/>
            </a:lvl5pPr>
            <a:lvl6pPr marL="1928819" indent="0">
              <a:buNone/>
              <a:defRPr sz="700"/>
            </a:lvl6pPr>
            <a:lvl7pPr marL="2314582" indent="0">
              <a:buNone/>
              <a:defRPr sz="700"/>
            </a:lvl7pPr>
            <a:lvl8pPr marL="2700347" indent="0">
              <a:buNone/>
              <a:defRPr sz="700"/>
            </a:lvl8pPr>
            <a:lvl9pPr marL="308611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263A-C59B-4C65-A2EC-C5C905CB7FB4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D52B-F3B0-4215-B8C5-65D3A6FF2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0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3903" y="5018407"/>
            <a:ext cx="3226118" cy="592451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53903" y="640577"/>
            <a:ext cx="3226118" cy="4301490"/>
          </a:xfrm>
        </p:spPr>
        <p:txBody>
          <a:bodyPr/>
          <a:lstStyle>
            <a:lvl1pPr marL="0" indent="0">
              <a:buNone/>
              <a:defRPr sz="2700"/>
            </a:lvl1pPr>
            <a:lvl2pPr marL="385764" indent="0">
              <a:buNone/>
              <a:defRPr sz="2400"/>
            </a:lvl2pPr>
            <a:lvl3pPr marL="771527" indent="0">
              <a:buNone/>
              <a:defRPr sz="2000"/>
            </a:lvl3pPr>
            <a:lvl4pPr marL="1157292" indent="0">
              <a:buNone/>
              <a:defRPr sz="1700"/>
            </a:lvl4pPr>
            <a:lvl5pPr marL="1543055" indent="0">
              <a:buNone/>
              <a:defRPr sz="1700"/>
            </a:lvl5pPr>
            <a:lvl6pPr marL="1928819" indent="0">
              <a:buNone/>
              <a:defRPr sz="1700"/>
            </a:lvl6pPr>
            <a:lvl7pPr marL="2314582" indent="0">
              <a:buNone/>
              <a:defRPr sz="1700"/>
            </a:lvl7pPr>
            <a:lvl8pPr marL="2700347" indent="0">
              <a:buNone/>
              <a:defRPr sz="1700"/>
            </a:lvl8pPr>
            <a:lvl9pPr marL="3086110" indent="0">
              <a:buNone/>
              <a:defRPr sz="17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53903" y="5610858"/>
            <a:ext cx="3226118" cy="841379"/>
          </a:xfrm>
        </p:spPr>
        <p:txBody>
          <a:bodyPr/>
          <a:lstStyle>
            <a:lvl1pPr marL="0" indent="0">
              <a:buNone/>
              <a:defRPr sz="1200"/>
            </a:lvl1pPr>
            <a:lvl2pPr marL="385764" indent="0">
              <a:buNone/>
              <a:defRPr sz="1000"/>
            </a:lvl2pPr>
            <a:lvl3pPr marL="771527" indent="0">
              <a:buNone/>
              <a:defRPr sz="800"/>
            </a:lvl3pPr>
            <a:lvl4pPr marL="1157292" indent="0">
              <a:buNone/>
              <a:defRPr sz="700"/>
            </a:lvl4pPr>
            <a:lvl5pPr marL="1543055" indent="0">
              <a:buNone/>
              <a:defRPr sz="700"/>
            </a:lvl5pPr>
            <a:lvl6pPr marL="1928819" indent="0">
              <a:buNone/>
              <a:defRPr sz="700"/>
            </a:lvl6pPr>
            <a:lvl7pPr marL="2314582" indent="0">
              <a:buNone/>
              <a:defRPr sz="700"/>
            </a:lvl7pPr>
            <a:lvl8pPr marL="2700347" indent="0">
              <a:buNone/>
              <a:defRPr sz="700"/>
            </a:lvl8pPr>
            <a:lvl9pPr marL="308611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263A-C59B-4C65-A2EC-C5C905CB7FB4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D52B-F3B0-4215-B8C5-65D3A6FF2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83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843" y="287098"/>
            <a:ext cx="4839177" cy="1194858"/>
          </a:xfrm>
          <a:prstGeom prst="rect">
            <a:avLst/>
          </a:prstGeom>
        </p:spPr>
        <p:txBody>
          <a:bodyPr vert="horz" lIns="77153" tIns="38576" rIns="77153" bIns="38576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8843" y="1672804"/>
            <a:ext cx="4839177" cy="4731308"/>
          </a:xfrm>
          <a:prstGeom prst="rect">
            <a:avLst/>
          </a:prstGeom>
        </p:spPr>
        <p:txBody>
          <a:bodyPr vert="horz" lIns="77153" tIns="38576" rIns="77153" bIns="3857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68843" y="6644742"/>
            <a:ext cx="1254601" cy="381690"/>
          </a:xfrm>
          <a:prstGeom prst="rect">
            <a:avLst/>
          </a:prstGeom>
        </p:spPr>
        <p:txBody>
          <a:bodyPr vert="horz" lIns="77153" tIns="38576" rIns="77153" bIns="38576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8263A-C59B-4C65-A2EC-C5C905CB7FB4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837096" y="6644742"/>
            <a:ext cx="1702673" cy="381690"/>
          </a:xfrm>
          <a:prstGeom prst="rect">
            <a:avLst/>
          </a:prstGeom>
        </p:spPr>
        <p:txBody>
          <a:bodyPr vert="horz" lIns="77153" tIns="38576" rIns="77153" bIns="38576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3853419" y="6644742"/>
            <a:ext cx="1254601" cy="381690"/>
          </a:xfrm>
          <a:prstGeom prst="rect">
            <a:avLst/>
          </a:prstGeom>
        </p:spPr>
        <p:txBody>
          <a:bodyPr vert="horz" lIns="77153" tIns="38576" rIns="77153" bIns="38576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BD52B-F3B0-4215-B8C5-65D3A6FF2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738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71527" rtl="0" eaLnBrk="1" latinLnBrk="0" hangingPunct="1"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9323" indent="-289323" algn="l" defTabSz="77152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6866" indent="-241102" algn="l" defTabSz="771527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64410" indent="-192883" algn="l" defTabSz="77152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50173" indent="-192883" algn="l" defTabSz="77152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5937" indent="-192883" algn="l" defTabSz="771527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01" indent="-192883" algn="l" defTabSz="77152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07465" indent="-192883" algn="l" defTabSz="77152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93229" indent="-192883" algn="l" defTabSz="77152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78992" indent="-192883" algn="l" defTabSz="77152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71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4" algn="l" defTabSz="771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1527" algn="l" defTabSz="771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7292" algn="l" defTabSz="771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5" algn="l" defTabSz="771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28819" algn="l" defTabSz="771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14582" algn="l" defTabSz="771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00347" algn="l" defTabSz="771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10" algn="l" defTabSz="771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899" y="145086"/>
            <a:ext cx="5081065" cy="469021"/>
          </a:xfrm>
          <a:solidFill>
            <a:srgbClr val="FFC000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Полиция предупреждает</a:t>
            </a:r>
          </a:p>
        </p:txBody>
      </p:sp>
      <p:pic>
        <p:nvPicPr>
          <p:cNvPr id="1026" name="Picture 2" descr="C:\Users\иван.UOOOP-5\Desktop\презентация\i (1)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43" y="2720479"/>
            <a:ext cx="5213441" cy="2048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2469209" y="645369"/>
            <a:ext cx="2653445" cy="443384"/>
          </a:xfrm>
          <a:prstGeom prst="wedgeRoundRectCallout">
            <a:avLst>
              <a:gd name="adj1" fmla="val -22372"/>
              <a:gd name="adj2" fmla="val 9522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86" tIns="34193" rIns="68386" bIns="34193" spcCol="0" rtlCol="0" anchor="ctr"/>
          <a:lstStyle/>
          <a:p>
            <a:pPr algn="ctr"/>
            <a:r>
              <a:rPr lang="ru-RU" sz="1300" dirty="0" smtClean="0">
                <a:latin typeface="Comic Sans MS" pitchFamily="66" charset="0"/>
                <a:cs typeface="Times New Roman" pitchFamily="18" charset="0"/>
              </a:rPr>
              <a:t>Здравствуйте, Вера Петровна! Я сотрудник БАНКА.</a:t>
            </a:r>
            <a:endParaRPr lang="ru-RU" sz="1300" dirty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168151" y="1784375"/>
            <a:ext cx="3349884" cy="936104"/>
          </a:xfrm>
          <a:prstGeom prst="wedgeRoundRectCallout">
            <a:avLst>
              <a:gd name="adj1" fmla="val -27600"/>
              <a:gd name="adj2" fmla="val 8320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latin typeface="Comic Sans MS" pitchFamily="66" charset="0"/>
                <a:cs typeface="Times New Roman" pitchFamily="18" charset="0"/>
              </a:rPr>
              <a:t>Я сотрудник правоохранительных органов. Ваш РОДСТВЕННИК попал в ДТП, срочно нужны деньги, можно перевести по этому номеру или передать курьеру</a:t>
            </a:r>
            <a:endParaRPr lang="ru-RU" sz="1300" dirty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23" y="4725368"/>
            <a:ext cx="5306861" cy="2357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u="sng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cs typeface="Times New Roman" pitchFamily="18" charset="0"/>
              </a:rPr>
              <a:t>Сотрудники </a:t>
            </a:r>
            <a:r>
              <a:rPr lang="ru-RU" sz="1400" b="1" u="sng" dirty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cs typeface="Times New Roman" pitchFamily="18" charset="0"/>
              </a:rPr>
              <a:t>правоохранительных </a:t>
            </a:r>
            <a:r>
              <a:rPr lang="ru-RU" sz="1400" b="1" u="sng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cs typeface="Times New Roman" pitchFamily="18" charset="0"/>
              </a:rPr>
              <a:t>органов и представители банков</a:t>
            </a:r>
            <a:endParaRPr lang="ru-RU" sz="1400" b="1" u="sng" dirty="0" smtClean="0">
              <a:solidFill>
                <a:schemeClr val="tx1">
                  <a:lumMod val="95000"/>
                </a:schemeClr>
              </a:solidFill>
              <a:latin typeface="Comic Sans MS" pitchFamily="66" charset="0"/>
              <a:cs typeface="Times New Roman" pitchFamily="18" charset="0"/>
              <a:sym typeface="Wingdings"/>
            </a:endParaRPr>
          </a:p>
          <a:p>
            <a:pPr marL="285750" indent="-285750" algn="just">
              <a:buFont typeface="Wingdings"/>
              <a:buChar char=""/>
            </a:pPr>
            <a:r>
              <a:rPr lang="ru-RU" sz="1400" b="1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cs typeface="Times New Roman" pitchFamily="18" charset="0"/>
                <a:sym typeface="Wingdings"/>
              </a:rPr>
              <a:t>НЕ звонят гражданам с информацией о потере денежных средств</a:t>
            </a:r>
            <a:r>
              <a:rPr lang="en-US" sz="1400" b="1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cs typeface="Times New Roman" pitchFamily="18" charset="0"/>
                <a:sym typeface="Wingdings"/>
              </a:rPr>
              <a:t>;</a:t>
            </a:r>
          </a:p>
          <a:p>
            <a:pPr marL="285750" indent="-285750" algn="just">
              <a:buFont typeface="Wingdings"/>
              <a:buChar char=""/>
            </a:pPr>
            <a:r>
              <a:rPr lang="ru-RU" sz="1400" b="1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cs typeface="Times New Roman" pitchFamily="18" charset="0"/>
                <a:sym typeface="Wingdings"/>
              </a:rPr>
              <a:t>НЕ просят назвать данные карт и поступившие по СМС одноразовые пароли</a:t>
            </a:r>
            <a:r>
              <a:rPr lang="en-US" sz="1400" b="1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cs typeface="Times New Roman" pitchFamily="18" charset="0"/>
                <a:sym typeface="Wingdings"/>
              </a:rPr>
              <a:t>;</a:t>
            </a:r>
            <a:endParaRPr lang="ru-RU" sz="1400" b="1" dirty="0" smtClean="0">
              <a:solidFill>
                <a:schemeClr val="tx1">
                  <a:lumMod val="95000"/>
                </a:schemeClr>
              </a:solidFill>
              <a:latin typeface="Comic Sans MS" pitchFamily="66" charset="0"/>
              <a:cs typeface="Times New Roman" pitchFamily="18" charset="0"/>
              <a:sym typeface="Wingdings"/>
            </a:endParaRPr>
          </a:p>
          <a:p>
            <a:pPr marL="285750" indent="-285750" algn="just">
              <a:buFont typeface="Wingdings"/>
              <a:buChar char=""/>
            </a:pPr>
            <a:r>
              <a:rPr lang="ru-RU" sz="1400" b="1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cs typeface="Times New Roman" pitchFamily="18" charset="0"/>
                <a:sym typeface="Wingdings"/>
              </a:rPr>
              <a:t>НЕ просят оформить кредитные продукты и перевести деньги на неизвестные счета.</a:t>
            </a:r>
          </a:p>
          <a:p>
            <a:pPr>
              <a:lnSpc>
                <a:spcPct val="60000"/>
              </a:lnSpc>
            </a:pPr>
            <a:endParaRPr lang="ru-RU" sz="1200" dirty="0" smtClean="0">
              <a:latin typeface="Times New Roman" pitchFamily="18" charset="0"/>
              <a:cs typeface="Times New Roman" pitchFamily="18" charset="0"/>
              <a:sym typeface="Wingdings"/>
            </a:endParaRPr>
          </a:p>
          <a:p>
            <a:r>
              <a:rPr lang="ru-RU" sz="14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  <a:sym typeface="Wingdings"/>
              </a:rPr>
              <a:t>При поступлении подобных звонков 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  <a:sym typeface="Wingdings"/>
              </a:rPr>
              <a:t>незамедлительно прерывайте разговор</a:t>
            </a:r>
            <a:endParaRPr lang="ru-RU" sz="1400" b="1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44452" y="6444234"/>
            <a:ext cx="223241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Сообщить о факте мошенничества</a:t>
            </a:r>
            <a:r>
              <a:rPr lang="en-US" sz="1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0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02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102</a:t>
            </a:r>
            <a:endParaRPr lang="en-US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 стационарного тел.       с мобильного тел.</a:t>
            </a:r>
            <a:endParaRPr lang="ru-RU" sz="800" b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1689513" y="1088753"/>
            <a:ext cx="2909878" cy="59939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300" dirty="0" smtClean="0">
                <a:latin typeface="Comic Sans MS" pitchFamily="66" charset="0"/>
                <a:cs typeface="Times New Roman" pitchFamily="18" charset="0"/>
              </a:rPr>
              <a:t>С Вашего личного кабинета поступила заявка на оформление кредита</a:t>
            </a:r>
            <a:endParaRPr lang="ru-RU" sz="1300" dirty="0"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54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107</Words>
  <Application>Microsoft Office PowerPoint</Application>
  <PresentationFormat>B5 (ISO) (176x250 мм)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Comic Sans MS</vt:lpstr>
      <vt:lpstr>Times New Roman</vt:lpstr>
      <vt:lpstr>Wingdings</vt:lpstr>
      <vt:lpstr>Тема Office</vt:lpstr>
      <vt:lpstr>Полиция предупреждает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</dc:creator>
  <cp:lastModifiedBy>Мучкин Андрей Григорьевич</cp:lastModifiedBy>
  <cp:revision>16</cp:revision>
  <cp:lastPrinted>2023-02-07T04:44:09Z</cp:lastPrinted>
  <dcterms:created xsi:type="dcterms:W3CDTF">2023-02-07T04:21:30Z</dcterms:created>
  <dcterms:modified xsi:type="dcterms:W3CDTF">2023-07-14T01:06:13Z</dcterms:modified>
</cp:coreProperties>
</file>